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1" r:id="rId3"/>
    <p:sldId id="282" r:id="rId4"/>
    <p:sldId id="297" r:id="rId5"/>
    <p:sldId id="274" r:id="rId6"/>
    <p:sldId id="273" r:id="rId7"/>
    <p:sldId id="281" r:id="rId8"/>
    <p:sldId id="267" r:id="rId9"/>
    <p:sldId id="275" r:id="rId10"/>
    <p:sldId id="276" r:id="rId11"/>
    <p:sldId id="303" r:id="rId12"/>
    <p:sldId id="284" r:id="rId13"/>
    <p:sldId id="285" r:id="rId14"/>
    <p:sldId id="271" r:id="rId15"/>
    <p:sldId id="302" r:id="rId16"/>
    <p:sldId id="286" r:id="rId17"/>
    <p:sldId id="30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BF38-14F3-4900-BCEF-B451399BDCC5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5D56-65DF-4E18-9D30-6910B2D68F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8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A2D53-0442-414E-8FBC-845234B14F9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3885453" y="8686362"/>
            <a:ext cx="2972546" cy="457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914507" y="4343911"/>
            <a:ext cx="5028985" cy="4114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85453" y="8686362"/>
            <a:ext cx="2972546" cy="457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914507" y="4343911"/>
            <a:ext cx="5028985" cy="4114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A new world class facility for students, staff and the community at the heart of the campus, as well as being integrated with the University’s award-winning Students' Union  in one single building.</a:t>
            </a:r>
          </a:p>
          <a:p>
            <a:endParaRPr lang="en-US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The newly refurbished and redesigned building will provide state of the art facilities for student services, an </a:t>
            </a:r>
            <a:r>
              <a:rPr lang="en-US" sz="1800" b="0" i="0" u="none" strike="noStrike" cap="none" baseline="0" dirty="0" err="1">
                <a:latin typeface="Arial"/>
                <a:ea typeface="Arial"/>
                <a:cs typeface="Arial"/>
                <a:sym typeface="Arial"/>
              </a:rPr>
              <a:t>amphitheatre</a:t>
            </a: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 styled space for special events will be created within the new Octagon Plaza, as well as more social and study spaces open for longer hours.</a:t>
            </a:r>
          </a:p>
          <a:p>
            <a:endParaRPr lang="en-US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The new facility will be designed to complement the £5 million revamp which was carried out on the award-winning Students’ Union in 2010 and will help create a strong sense of community and belonging at the heart of the campus.</a:t>
            </a:r>
          </a:p>
          <a:p>
            <a:pPr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The new, integrated building will meet the needs of everyone on campus, with the whole complex being renamed the Students' Union Building.</a:t>
            </a:r>
          </a:p>
          <a:p>
            <a:endParaRPr lang="en-US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Refurbishment work started in July 2012 and finishes in September 2013.</a:t>
            </a:r>
          </a:p>
          <a:p>
            <a:endParaRPr lang="en-US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endParaRPr lang="en-US"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507" y="4343911"/>
            <a:ext cx="5028985" cy="411436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1pPr>
            <a:lvl2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2pPr>
            <a:lvl3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3pPr>
            <a:lvl4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4pPr>
            <a:lvl5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5pPr>
            <a:lvl6pPr marL="4572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6pPr>
            <a:lvl7pPr marL="9144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7pPr>
            <a:lvl8pPr marL="13716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8pPr>
            <a:lvl9pPr marL="18288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4038599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Char char="•"/>
              <a:defRPr sz="3200">
                <a:solidFill>
                  <a:schemeClr val="dk1"/>
                </a:solidFill>
              </a:defRPr>
            </a:lvl1pPr>
            <a:lvl2pPr marL="74295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Char char="•"/>
              <a:defRPr sz="2800">
                <a:solidFill>
                  <a:schemeClr val="dk1"/>
                </a:solidFill>
              </a:defRPr>
            </a:lvl2pPr>
            <a:lvl3pPr marL="1143000" indent="-228600" algn="l" rtl="0">
              <a:spcBef>
                <a:spcPts val="480"/>
              </a:spcBef>
              <a:spcAft>
                <a:spcPts val="0"/>
              </a:spcAft>
              <a:defRPr sz="2400">
                <a:solidFill>
                  <a:schemeClr val="dk1"/>
                </a:solidFill>
              </a:defRPr>
            </a:lvl3pPr>
            <a:lvl4pPr marL="160020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 sz="1400">
                <a:solidFill>
                  <a:schemeClr val="dk1"/>
                </a:solidFill>
              </a:defRPr>
            </a:lvl4pPr>
            <a:lvl5pPr marL="20574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5pPr>
            <a:lvl6pPr marL="25146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6pPr>
            <a:lvl7pPr marL="29718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7pPr>
            <a:lvl8pPr marL="34290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8pPr>
            <a:lvl9pPr marL="38862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800600" y="2362200"/>
            <a:ext cx="4038599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Char char="•"/>
              <a:defRPr sz="3200">
                <a:solidFill>
                  <a:schemeClr val="dk1"/>
                </a:solidFill>
              </a:defRPr>
            </a:lvl1pPr>
            <a:lvl2pPr marL="74295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Char char="•"/>
              <a:defRPr sz="2800">
                <a:solidFill>
                  <a:schemeClr val="dk1"/>
                </a:solidFill>
              </a:defRPr>
            </a:lvl2pPr>
            <a:lvl3pPr marL="1143000" indent="-228600" algn="l" rtl="0">
              <a:spcBef>
                <a:spcPts val="480"/>
              </a:spcBef>
              <a:spcAft>
                <a:spcPts val="0"/>
              </a:spcAft>
              <a:defRPr sz="2400">
                <a:solidFill>
                  <a:schemeClr val="dk1"/>
                </a:solidFill>
              </a:defRPr>
            </a:lvl3pPr>
            <a:lvl4pPr marL="160020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 sz="1400">
                <a:solidFill>
                  <a:schemeClr val="dk1"/>
                </a:solidFill>
              </a:defRPr>
            </a:lvl4pPr>
            <a:lvl5pPr marL="20574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5pPr>
            <a:lvl6pPr marL="25146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6pPr>
            <a:lvl7pPr marL="29718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7pPr>
            <a:lvl8pPr marL="34290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8pPr>
            <a:lvl9pPr marL="38862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BB4B-8727-49B8-82D7-E65014F3F15D}" type="datetimeFigureOut">
              <a:rPr lang="en-GB" smtClean="0"/>
              <a:pPr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6ADE-A3C1-482E-BA1E-4999D3031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hyperlink" Target="http://www.sheffield.ac.uk/nuclear-engineering-idc" TargetMode="External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vel.nl/content/regentcourtbuilding.jpg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.png"/><Relationship Id="rId4" Type="http://schemas.openxmlformats.org/officeDocument/2006/relationships/hyperlink" Target="http://farm3.static.flickr.com/2029/1534892387_f1ed23d97c.jpg?v=0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795" y="3430964"/>
            <a:ext cx="1656301" cy="24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Postgraduate clinical training opportunities at the University of Sheffield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 fontScale="85000" lnSpcReduction="20000"/>
          </a:bodyPr>
          <a:lstStyle/>
          <a:p>
            <a:r>
              <a:rPr lang="en-GB" sz="4700" dirty="0" smtClean="0">
                <a:latin typeface="Arial" panose="020B0604020202020204" pitchFamily="34" charset="0"/>
                <a:cs typeface="Arial" panose="020B0604020202020204" pitchFamily="34" charset="0"/>
              </a:rPr>
              <a:t>Ian Douglas</a:t>
            </a:r>
          </a:p>
          <a:p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the Sheffield Doctoral Academy</a:t>
            </a:r>
          </a:p>
          <a:p>
            <a:endParaRPr lang="en-GB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 of Graduate School, </a:t>
            </a:r>
          </a:p>
          <a:p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of Medicine, Dentistry &amp; Health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33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MSc in Clinical Neurology </a:t>
            </a:r>
            <a:r>
              <a:rPr lang="en-GB" i="1" dirty="0" err="1" smtClean="0"/>
              <a:t>cntd</a:t>
            </a:r>
            <a:r>
              <a:rPr lang="en-GB" i="1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Core modules are:-</a:t>
            </a:r>
          </a:p>
          <a:p>
            <a:pPr lvl="1">
              <a:spcBef>
                <a:spcPts val="0"/>
              </a:spcBef>
            </a:pPr>
            <a:r>
              <a:rPr lang="en-GB" dirty="0" err="1" smtClean="0"/>
              <a:t>Cerebrovascular</a:t>
            </a:r>
            <a:r>
              <a:rPr lang="en-GB" dirty="0" smtClean="0"/>
              <a:t> Disease and Disorders of Consciousness </a:t>
            </a:r>
          </a:p>
          <a:p>
            <a:pPr lvl="1">
              <a:spcBef>
                <a:spcPts val="0"/>
              </a:spcBef>
            </a:pPr>
            <a:r>
              <a:rPr lang="en-GB" dirty="0" err="1" smtClean="0"/>
              <a:t>Neuroinflammation</a:t>
            </a:r>
            <a:r>
              <a:rPr lang="en-GB" dirty="0" smtClean="0"/>
              <a:t> (CNS) and diseases of the </a:t>
            </a:r>
            <a:r>
              <a:rPr lang="en-GB" dirty="0" err="1" smtClean="0"/>
              <a:t>PNS</a:t>
            </a:r>
            <a:r>
              <a:rPr lang="en-GB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Applied </a:t>
            </a:r>
            <a:r>
              <a:rPr lang="en-GB" dirty="0" err="1" smtClean="0"/>
              <a:t>Neuro</a:t>
            </a:r>
            <a:r>
              <a:rPr lang="en-GB" dirty="0" smtClean="0"/>
              <a:t>-anatomy &amp; Clinical Neuroscience </a:t>
            </a:r>
          </a:p>
          <a:p>
            <a:pPr lvl="1">
              <a:spcBef>
                <a:spcPts val="0"/>
              </a:spcBef>
            </a:pPr>
            <a:r>
              <a:rPr lang="en-GB" dirty="0" err="1" smtClean="0"/>
              <a:t>Neurodegeneration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Mode of learning –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Lectures, Seminars, Integrated Learning Tutorials, Clinical experience, Practical demonstrations, Student-led group work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Other Clinical Training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Master of </a:t>
            </a:r>
            <a:r>
              <a:rPr lang="en-GB" dirty="0" err="1"/>
              <a:t>Medicl</a:t>
            </a:r>
            <a:r>
              <a:rPr lang="en-GB" dirty="0"/>
              <a:t> Science in Clinical Communication Studies</a:t>
            </a:r>
          </a:p>
          <a:p>
            <a:r>
              <a:rPr lang="en-GB" dirty="0" smtClean="0"/>
              <a:t>Doctorate of Clinical Dentistry</a:t>
            </a:r>
          </a:p>
          <a:p>
            <a:r>
              <a:rPr lang="en-GB" dirty="0" smtClean="0"/>
              <a:t>Developing </a:t>
            </a:r>
            <a:r>
              <a:rPr lang="en-GB" dirty="0"/>
              <a:t>a new model:</a:t>
            </a:r>
            <a:br>
              <a:rPr lang="en-GB" dirty="0"/>
            </a:br>
            <a:r>
              <a:rPr lang="en-GB" dirty="0">
                <a:solidFill>
                  <a:srgbClr val="C00000"/>
                </a:solidFill>
              </a:rPr>
              <a:t>a doctorate in specialist clinical training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5540"/>
            <a:ext cx="2123728" cy="764704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4996" y="777103"/>
            <a:ext cx="86868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Doctorate in Specialist Dermatology </a:t>
            </a:r>
            <a:b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MD + Dermatology Residency Program</a:t>
            </a:r>
            <a:endParaRPr lang="en-GB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/>
        </p:blipFill>
        <p:spPr bwMode="auto">
          <a:xfrm>
            <a:off x="1259632" y="2060848"/>
            <a:ext cx="6840760" cy="3038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86916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Two-year Clinical MD in Dermatology</a:t>
            </a:r>
          </a:p>
          <a:p>
            <a:pPr lvl="1"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3 days per week training in clinical dermatology research</a:t>
            </a:r>
          </a:p>
          <a:p>
            <a:pPr lvl="1">
              <a:buFont typeface="Courier New" pitchFamily="49" charset="0"/>
              <a:buChar char="o"/>
            </a:pPr>
            <a:r>
              <a:rPr lang="en-GB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days per week </a:t>
            </a:r>
            <a:r>
              <a:rPr lang="en-GB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clerking and examining </a:t>
            </a: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patients, </a:t>
            </a:r>
            <a:r>
              <a:rPr lang="en-GB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planning and attending on-call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C:\Users\Dental\AppData\Local\Temp\8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6775" y="219220"/>
            <a:ext cx="1283158" cy="20175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Dermatology Residency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allow overseas medical graduates to receive additional specialty training in dermatology</a:t>
            </a:r>
          </a:p>
          <a:p>
            <a:r>
              <a:rPr lang="en-GB" dirty="0" smtClean="0"/>
              <a:t>Evaluation of residents will be via clinical case assessments </a:t>
            </a:r>
          </a:p>
          <a:p>
            <a:r>
              <a:rPr lang="en-GB" dirty="0" smtClean="0"/>
              <a:t>At the end of the programme, the resident will sit the </a:t>
            </a:r>
            <a:r>
              <a:rPr lang="en-GB" i="1" dirty="0" smtClean="0">
                <a:solidFill>
                  <a:srgbClr val="C00000"/>
                </a:solidFill>
              </a:rPr>
              <a:t>“Specialty Certificate Examination in Dermatology”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Outline of Clinical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1" y="1600200"/>
            <a:ext cx="8570593" cy="5257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Residents will:-</a:t>
            </a:r>
          </a:p>
          <a:p>
            <a:pPr lvl="1"/>
            <a:r>
              <a:rPr lang="en-GB" sz="2800" dirty="0" smtClean="0"/>
              <a:t>Be </a:t>
            </a:r>
            <a:r>
              <a:rPr lang="en-GB" sz="2800" dirty="0" smtClean="0"/>
              <a:t>allocated clinics at the Sheffield Teaching Hospitals, Sheffield Children’s Hospital and other affiliated hospitals. </a:t>
            </a:r>
          </a:p>
          <a:p>
            <a:pPr lvl="1"/>
            <a:r>
              <a:rPr lang="en-GB" sz="2800" dirty="0" smtClean="0"/>
              <a:t>Examine and treat patients under direct supervision</a:t>
            </a:r>
            <a:r>
              <a:rPr lang="en-GB" sz="2600" dirty="0" smtClean="0"/>
              <a:t> </a:t>
            </a:r>
          </a:p>
          <a:p>
            <a:pPr lvl="2"/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benefit from a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one-on-one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teaching experience,</a:t>
            </a:r>
          </a:p>
          <a:p>
            <a:pPr lvl="2"/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participate in weekly ward rounds, inpatient management, assessment and treatment of emergency admissions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 anchorCtr="0">
            <a:noAutofit/>
          </a:bodyPr>
          <a:lstStyle/>
          <a:p>
            <a:pPr lvl="0"/>
            <a:r>
              <a:rPr kumimoji="0" lang="en-GB" altLang="en-US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Example rotations</a:t>
            </a:r>
            <a:r>
              <a:rPr kumimoji="0" lang="en-GB" altLang="en-US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60800"/>
              </p:ext>
            </p:extLst>
          </p:nvPr>
        </p:nvGraphicFramePr>
        <p:xfrm>
          <a:off x="1475656" y="1196752"/>
          <a:ext cx="6408712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  <a:gridCol w="2664296"/>
              </a:tblGrid>
              <a:tr h="513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Dermatology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Paediatric Dermatology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Dermatological Surgery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months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Laser Surgery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months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Dermatopathology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months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Photobiology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months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Hair diseases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months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7" y="5387008"/>
            <a:ext cx="7488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The final year will consist of the residents’ preferred subspecialty.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Entry to the Residency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 smtClean="0"/>
              <a:t>Entry requirements</a:t>
            </a:r>
          </a:p>
          <a:p>
            <a:pPr lvl="1"/>
            <a:r>
              <a:rPr lang="en-GB" sz="3200" dirty="0"/>
              <a:t>Medical graduate from a recognized international medical school</a:t>
            </a:r>
          </a:p>
          <a:p>
            <a:pPr lvl="1"/>
            <a:r>
              <a:rPr lang="en-GB" sz="3200" dirty="0" smtClean="0"/>
              <a:t>A </a:t>
            </a:r>
            <a:r>
              <a:rPr lang="en-GB" sz="3200" dirty="0"/>
              <a:t>MSc in Clinical Dermatology from a recognized UK University </a:t>
            </a:r>
          </a:p>
          <a:p>
            <a:pPr lvl="1"/>
            <a:r>
              <a:rPr lang="en-GB" sz="3000" dirty="0" smtClean="0"/>
              <a:t>A clinical </a:t>
            </a:r>
            <a:r>
              <a:rPr lang="en-GB" sz="3000" dirty="0"/>
              <a:t>MD from The University of Sheffield</a:t>
            </a:r>
          </a:p>
          <a:p>
            <a:pPr lvl="2"/>
            <a:r>
              <a:rPr lang="en-GB" sz="2600" dirty="0"/>
              <a:t>p</a:t>
            </a:r>
            <a:r>
              <a:rPr lang="en-GB" sz="2600" dirty="0" smtClean="0"/>
              <a:t>rovides equivalence to </a:t>
            </a:r>
            <a:r>
              <a:rPr lang="en-GB" sz="2600" dirty="0"/>
              <a:t>specialist senior registrars eligible for nomination for GMC registration.</a:t>
            </a:r>
          </a:p>
          <a:p>
            <a:pPr lvl="2"/>
            <a:r>
              <a:rPr lang="en-GB" sz="2600" dirty="0"/>
              <a:t>possession of an MD in Clinical Dermatology does not guarantee a place on the DRP</a:t>
            </a:r>
          </a:p>
          <a:p>
            <a:pPr lvl="1"/>
            <a:r>
              <a:rPr lang="en-GB" sz="3200" dirty="0" smtClean="0"/>
              <a:t>Need </a:t>
            </a:r>
            <a:r>
              <a:rPr lang="en-GB" sz="3200" dirty="0"/>
              <a:t>to be registered with the </a:t>
            </a:r>
            <a:r>
              <a:rPr lang="en-GB" sz="3200" dirty="0" smtClean="0"/>
              <a:t>GMC</a:t>
            </a:r>
            <a:endParaRPr lang="en-GB" sz="3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interest in developing similar programmes in</a:t>
            </a:r>
          </a:p>
          <a:p>
            <a:pPr lvl="1"/>
            <a:r>
              <a:rPr lang="en-GB" dirty="0" smtClean="0"/>
              <a:t>Respiratory diseases</a:t>
            </a:r>
          </a:p>
          <a:p>
            <a:pPr lvl="1"/>
            <a:r>
              <a:rPr lang="en-GB" dirty="0" smtClean="0"/>
              <a:t>Plastic surgery</a:t>
            </a:r>
          </a:p>
          <a:p>
            <a:pPr lvl="1"/>
            <a:r>
              <a:rPr lang="en-GB" dirty="0" smtClean="0"/>
              <a:t>Orthopaedics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9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2696" y="3429000"/>
            <a:ext cx="7772400" cy="1470025"/>
          </a:xfrm>
        </p:spPr>
        <p:txBody>
          <a:bodyPr>
            <a:noAutofit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To 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 smtClean="0">
                <a:solidFill>
                  <a:srgbClr val="0070C0"/>
                </a:solidFill>
              </a:rPr>
              <a:t>Discover 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 smtClean="0">
                <a:solidFill>
                  <a:srgbClr val="0070C0"/>
                </a:solidFill>
              </a:rPr>
              <a:t>and 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 smtClean="0">
                <a:solidFill>
                  <a:srgbClr val="0070C0"/>
                </a:solidFill>
              </a:rPr>
              <a:t>Understand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08312"/>
            <a:ext cx="48194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Thank you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7311" cy="4525963"/>
          </a:xfrm>
        </p:spPr>
        <p:txBody>
          <a:bodyPr/>
          <a:lstStyle/>
          <a:p>
            <a:r>
              <a:rPr lang="en-GB" dirty="0" smtClean="0"/>
              <a:t>Where Sheffield is located</a:t>
            </a:r>
          </a:p>
          <a:p>
            <a:r>
              <a:rPr lang="en-GB" dirty="0" smtClean="0"/>
              <a:t>The University and its Faculties</a:t>
            </a:r>
          </a:p>
          <a:p>
            <a:r>
              <a:rPr lang="en-GB" dirty="0" smtClean="0"/>
              <a:t>The Faculty of Medicine, Dentistry &amp; Health</a:t>
            </a:r>
          </a:p>
          <a:p>
            <a:r>
              <a:rPr lang="en-GB" dirty="0" smtClean="0"/>
              <a:t>Postgraduate clinical training opportunities</a:t>
            </a:r>
          </a:p>
          <a:p>
            <a:endParaRPr lang="en-GB" dirty="0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/>
              </a:rPr>
              <a:t>Where is Sheffield?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4267199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2060"/>
                </a:solidFill>
                <a:latin typeface="TUOS Blake" panose="020B0503040000020004" pitchFamily="34" charset="0"/>
                <a:sym typeface="Arial"/>
              </a:rPr>
              <a:t>At the heart of the </a:t>
            </a:r>
            <a:r>
              <a:rPr lang="en-US" sz="2800" b="0" i="0" u="none" strike="noStrike" cap="none" baseline="0" dirty="0" smtClean="0">
                <a:solidFill>
                  <a:srgbClr val="002060"/>
                </a:solidFill>
                <a:latin typeface="TUOS Blake" panose="020B0503040000020004" pitchFamily="34" charset="0"/>
                <a:sym typeface="Arial"/>
              </a:rPr>
              <a:t>UK</a:t>
            </a: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UOS Blake" panose="020B0503040000020004" pitchFamily="34" charset="0"/>
                <a:sym typeface="Arial"/>
              </a:rPr>
              <a:t>The greenest city</a:t>
            </a: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UOS Blake" panose="020B0503040000020004" pitchFamily="34" charset="0"/>
                <a:sym typeface="Arial"/>
              </a:rPr>
              <a:t>One of the safest cities</a:t>
            </a:r>
            <a:endParaRPr lang="en-US" sz="24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TUOS Blake" panose="020B0503040000020004" pitchFamily="34" charset="0"/>
              <a:sym typeface="Arial"/>
            </a:endParaRPr>
          </a:p>
          <a:p>
            <a:pPr marL="342900" marR="0" lvl="0" indent="-34290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rgbClr val="002060"/>
                </a:solidFill>
                <a:latin typeface="TUOS Blake" panose="020B0503040000020004" pitchFamily="34" charset="0"/>
                <a:sym typeface="Arial"/>
              </a:rPr>
              <a:t>2 hours from London</a:t>
            </a:r>
          </a:p>
          <a:p>
            <a:pPr marL="342900" marR="0" lvl="0" indent="-34290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rgbClr val="002060"/>
                </a:solidFill>
                <a:latin typeface="TUOS Blake" panose="020B0503040000020004" pitchFamily="34" charset="0"/>
                <a:sym typeface="Arial"/>
              </a:rPr>
              <a:t>1 hour from Manchester International airport</a:t>
            </a:r>
            <a:endParaRPr lang="en-US" sz="2800" b="0" i="0" u="none" strike="noStrike" cap="none" baseline="0" dirty="0">
              <a:solidFill>
                <a:srgbClr val="002060"/>
              </a:solidFill>
              <a:latin typeface="TUOS Blake" panose="020B0503040000020004" pitchFamily="34" charset="0"/>
              <a:sym typeface="Arial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/>
              <a:t>18/02/2013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12" y="1569976"/>
            <a:ext cx="3351584" cy="502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8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2483768" y="304800"/>
            <a:ext cx="6409406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 smtClean="0">
                <a:sym typeface="Arial"/>
              </a:rPr>
              <a:t>The University of Sheffield</a:t>
            </a:r>
            <a:r>
              <a:rPr lang="en-US" sz="4000" b="0" i="0" u="none" strike="noStrike" cap="none" dirty="0" smtClean="0">
                <a:sym typeface="Arial"/>
              </a:rPr>
              <a:t> </a:t>
            </a:r>
            <a:endParaRPr lang="en-US" sz="4000" b="0" i="0" u="none" strike="noStrike" cap="none" baseline="0" dirty="0">
              <a:sym typeface="Arial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18/02/2013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6" y="1052736"/>
            <a:ext cx="7772978" cy="5184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9214" y="992498"/>
            <a:ext cx="48744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538163" algn="l"/>
              </a:tabLst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One of the top 1% of universities in the world</a:t>
            </a:r>
          </a:p>
          <a:p>
            <a:pPr lvl="1">
              <a:buFontTx/>
              <a:buChar char="-"/>
              <a:tabLst>
                <a:tab pos="538163" algn="l"/>
              </a:tabLst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 for student experience</a:t>
            </a:r>
          </a:p>
          <a:p>
            <a:pPr lvl="1">
              <a:buFontTx/>
              <a:buChar char="-"/>
              <a:tabLst>
                <a:tab pos="538163" algn="l"/>
              </a:tabLst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 Students’ Union</a:t>
            </a:r>
          </a:p>
          <a:p>
            <a:pPr lvl="1">
              <a:tabLst>
                <a:tab pos="538163" algn="l"/>
              </a:tabLst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- 26,000 students from 125 countries</a:t>
            </a:r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762000"/>
          </a:xfrm>
        </p:spPr>
        <p:txBody>
          <a:bodyPr/>
          <a:lstStyle/>
          <a:p>
            <a:pPr algn="ctr"/>
            <a:r>
              <a:rPr lang="en-GB" dirty="0" smtClean="0"/>
              <a:t>Study at Sheffield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896544"/>
          </a:xfrm>
        </p:spPr>
        <p:txBody>
          <a:bodyPr/>
          <a:lstStyle/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Range of study possibilities:</a:t>
            </a:r>
          </a:p>
          <a:p>
            <a:pPr marL="1257300" lvl="2" indent="-342900"/>
            <a:r>
              <a:rPr lang="en-US" sz="2800" dirty="0" smtClean="0">
                <a:solidFill>
                  <a:srgbClr val="0070C0"/>
                </a:solidFill>
              </a:rPr>
              <a:t>Full-time and part time on campus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Distance learning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Joint location</a:t>
            </a:r>
            <a:r>
              <a:rPr lang="en-US" sz="2800" dirty="0" smtClean="0"/>
              <a:t> – research conducted in two or more locations with local supervision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Remote location </a:t>
            </a:r>
            <a:r>
              <a:rPr lang="en-US" sz="2800" dirty="0" smtClean="0"/>
              <a:t>– research conducted off campus, with regular visits by supervisor/student 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C:\Users\Dental\AppData\Local\Temp\8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69" y="4897956"/>
            <a:ext cx="2590801" cy="17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culty of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824536" cy="115736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95536" y="1124744"/>
            <a:ext cx="3149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Academic studies are divided into 5 Faculties</a:t>
            </a:r>
            <a:endParaRPr lang="en-GB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139952" y="4005064"/>
            <a:ext cx="4824536" cy="1080120"/>
            <a:chOff x="4139952" y="4005064"/>
            <a:chExt cx="4824536" cy="1080120"/>
          </a:xfrm>
        </p:grpSpPr>
        <p:grpSp>
          <p:nvGrpSpPr>
            <p:cNvPr id="22" name="Group 21"/>
            <p:cNvGrpSpPr/>
            <p:nvPr/>
          </p:nvGrpSpPr>
          <p:grpSpPr>
            <a:xfrm>
              <a:off x="4139952" y="4005064"/>
              <a:ext cx="4824536" cy="1080120"/>
              <a:chOff x="251520" y="980728"/>
              <a:chExt cx="8840013" cy="2381250"/>
            </a:xfrm>
          </p:grpSpPr>
          <p:pic>
            <p:nvPicPr>
              <p:cNvPr id="1038" name="Picture 14" descr=" 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980728"/>
                <a:ext cx="2381250" cy="2381250"/>
              </a:xfrm>
              <a:prstGeom prst="rect">
                <a:avLst/>
              </a:prstGeom>
              <a:noFill/>
            </p:spPr>
          </p:pic>
          <p:pic>
            <p:nvPicPr>
              <p:cNvPr id="1040" name="Picture 16" descr="http://www.sheffield.ac.uk/polopoly_fs/1.129670!/image/jessopwest1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9519"/>
              <a:stretch>
                <a:fillRect/>
              </a:stretch>
            </p:blipFill>
            <p:spPr bwMode="auto">
              <a:xfrm>
                <a:off x="2627784" y="980728"/>
                <a:ext cx="6463749" cy="2381250"/>
              </a:xfrm>
              <a:prstGeom prst="rect">
                <a:avLst/>
              </a:prstGeom>
              <a:noFill/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4139953" y="4005064"/>
              <a:ext cx="1386168" cy="1080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TUOS Stephenson" panose="02070503080000020004" pitchFamily="18" charset="0"/>
                </a:rPr>
                <a:t>Faculty of Arts &amp; Humanities</a:t>
              </a:r>
              <a:endParaRPr lang="en-GB" sz="1600" dirty="0">
                <a:latin typeface="TUOS Stephenson" panose="020705030800000200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39952" y="1556792"/>
            <a:ext cx="4824536" cy="1087940"/>
            <a:chOff x="4139952" y="1556792"/>
            <a:chExt cx="4824536" cy="1087940"/>
          </a:xfrm>
        </p:grpSpPr>
        <p:grpSp>
          <p:nvGrpSpPr>
            <p:cNvPr id="19" name="Group 18"/>
            <p:cNvGrpSpPr/>
            <p:nvPr/>
          </p:nvGrpSpPr>
          <p:grpSpPr>
            <a:xfrm>
              <a:off x="4139952" y="1556792"/>
              <a:ext cx="4824536" cy="1080120"/>
              <a:chOff x="2771800" y="1556792"/>
              <a:chExt cx="5976664" cy="136815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771800" y="1556792"/>
                <a:ext cx="1512168" cy="13681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771800" y="1556792"/>
                <a:ext cx="5976664" cy="1368151"/>
                <a:chOff x="1495399" y="1844824"/>
                <a:chExt cx="7037041" cy="1877193"/>
              </a:xfrm>
            </p:grpSpPr>
            <p:pic>
              <p:nvPicPr>
                <p:cNvPr id="1030" name="Picture 6" descr="iSchool banner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9484"/>
                <a:stretch>
                  <a:fillRect/>
                </a:stretch>
              </p:blipFill>
              <p:spPr bwMode="auto">
                <a:xfrm>
                  <a:off x="3275856" y="1858414"/>
                  <a:ext cx="5256584" cy="1863603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1495399" y="1844824"/>
                  <a:ext cx="2119591" cy="18721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Faculty </a:t>
                  </a:r>
                </a:p>
                <a:p>
                  <a:r>
                    <a:rPr lang="en-GB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Of </a:t>
                  </a:r>
                </a:p>
                <a:p>
                  <a:r>
                    <a:rPr lang="en-GB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Social Sciences</a:t>
                  </a:r>
                  <a:endParaRPr lang="en-GB" sz="1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0" name="Rectangle 29"/>
            <p:cNvSpPr/>
            <p:nvPr/>
          </p:nvSpPr>
          <p:spPr>
            <a:xfrm>
              <a:off x="4139952" y="1564612"/>
              <a:ext cx="1380760" cy="1080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TUOS Stephenson" panose="02070503080000020004" pitchFamily="18" charset="0"/>
                </a:rPr>
                <a:t>Faculty </a:t>
              </a:r>
            </a:p>
            <a:p>
              <a:r>
                <a:rPr lang="en-GB" sz="1600" dirty="0" smtClean="0">
                  <a:latin typeface="TUOS Stephenson" panose="02070503080000020004" pitchFamily="18" charset="0"/>
                </a:rPr>
                <a:t>Of </a:t>
              </a:r>
            </a:p>
            <a:p>
              <a:r>
                <a:rPr lang="en-GB" sz="1600" dirty="0" smtClean="0">
                  <a:latin typeface="TUOS Stephenson" panose="02070503080000020004" pitchFamily="18" charset="0"/>
                </a:rPr>
                <a:t>Social Sciences</a:t>
              </a:r>
              <a:endParaRPr lang="en-GB" sz="1600" dirty="0">
                <a:latin typeface="TUOS Stephenson" panose="020705030800000200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39952" y="2708920"/>
            <a:ext cx="4829234" cy="1152128"/>
            <a:chOff x="4139952" y="2708920"/>
            <a:chExt cx="4829234" cy="1152128"/>
          </a:xfrm>
        </p:grpSpPr>
        <p:grpSp>
          <p:nvGrpSpPr>
            <p:cNvPr id="27" name="Group 26"/>
            <p:cNvGrpSpPr/>
            <p:nvPr/>
          </p:nvGrpSpPr>
          <p:grpSpPr>
            <a:xfrm>
              <a:off x="4139952" y="2708920"/>
              <a:ext cx="4829234" cy="1152128"/>
              <a:chOff x="467544" y="4869160"/>
              <a:chExt cx="4613000" cy="1152128"/>
            </a:xfrm>
          </p:grpSpPr>
          <p:pic>
            <p:nvPicPr>
              <p:cNvPr id="1026" name="Picture 2" descr="Faculty of Engineering - The achievement of excellenc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7544" y="4869160"/>
                <a:ext cx="4608512" cy="1152128"/>
              </a:xfrm>
              <a:prstGeom prst="rect">
                <a:avLst/>
              </a:prstGeom>
              <a:noFill/>
            </p:spPr>
          </p:pic>
          <p:pic>
            <p:nvPicPr>
              <p:cNvPr id="14" name="Picture 8" descr="Queen_s_Anniversary_Prize.jpg"/>
              <p:cNvPicPr>
                <a:picLocks noChangeAspect="1"/>
              </p:cNvPicPr>
              <p:nvPr/>
            </p:nvPicPr>
            <p:blipFill rotWithShape="1">
              <a:blip r:embed="rId8" cstate="print"/>
              <a:srcRect r="12376"/>
              <a:stretch/>
            </p:blipFill>
            <p:spPr bwMode="auto">
              <a:xfrm>
                <a:off x="3566227" y="4869160"/>
                <a:ext cx="1514317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4155678" y="2708920"/>
              <a:ext cx="1346356" cy="11521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TUOS Stephenson" panose="02070503080000020004" pitchFamily="18" charset="0"/>
                </a:rPr>
                <a:t>Faculty </a:t>
              </a:r>
            </a:p>
            <a:p>
              <a:r>
                <a:rPr lang="en-GB" sz="1600" dirty="0" smtClean="0">
                  <a:latin typeface="TUOS Stephenson" panose="02070503080000020004" pitchFamily="18" charset="0"/>
                </a:rPr>
                <a:t>Of Engineering</a:t>
              </a:r>
              <a:endParaRPr lang="en-GB" sz="1600" dirty="0">
                <a:latin typeface="TUOS Stephenson" panose="020705030800000200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9350" y="5229200"/>
            <a:ext cx="6545138" cy="1162050"/>
            <a:chOff x="2419350" y="5229200"/>
            <a:chExt cx="6545138" cy="1162050"/>
          </a:xfrm>
        </p:grpSpPr>
        <p:grpSp>
          <p:nvGrpSpPr>
            <p:cNvPr id="25" name="Group 24"/>
            <p:cNvGrpSpPr/>
            <p:nvPr/>
          </p:nvGrpSpPr>
          <p:grpSpPr>
            <a:xfrm>
              <a:off x="3934097" y="5229200"/>
              <a:ext cx="5030391" cy="1162050"/>
              <a:chOff x="4427984" y="2924944"/>
              <a:chExt cx="5030391" cy="1162050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59393"/>
              <a:stretch>
                <a:fillRect/>
              </a:stretch>
            </p:blipFill>
            <p:spPr bwMode="auto">
              <a:xfrm>
                <a:off x="6012160" y="2924944"/>
                <a:ext cx="3446215" cy="1162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0363" r="60121"/>
              <a:stretch>
                <a:fillRect/>
              </a:stretch>
            </p:blipFill>
            <p:spPr bwMode="auto">
              <a:xfrm>
                <a:off x="4427984" y="2924944"/>
                <a:ext cx="1656184" cy="1162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2419350" y="5229200"/>
              <a:ext cx="1514747" cy="1162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TUOS Stephenson" panose="02070503080000020004" pitchFamily="18" charset="0"/>
                </a:rPr>
                <a:t>Faculty Of Medicine</a:t>
              </a:r>
            </a:p>
            <a:p>
              <a:r>
                <a:rPr lang="en-GB" sz="1600" dirty="0" smtClean="0">
                  <a:latin typeface="TUOS Stephenson" panose="02070503080000020004" pitchFamily="18" charset="0"/>
                </a:rPr>
                <a:t>Dentistry &amp;</a:t>
              </a:r>
            </a:p>
            <a:p>
              <a:r>
                <a:rPr lang="en-GB" sz="1600" dirty="0" smtClean="0">
                  <a:latin typeface="TUOS Stephenson" panose="02070503080000020004" pitchFamily="18" charset="0"/>
                </a:rPr>
                <a:t>Health</a:t>
              </a:r>
              <a:endParaRPr lang="en-GB" sz="1600" dirty="0">
                <a:latin typeface="TUOS Stephenson" panose="020705030800000200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39952" y="260647"/>
            <a:ext cx="4829234" cy="1157366"/>
            <a:chOff x="4139952" y="260647"/>
            <a:chExt cx="4829234" cy="1157366"/>
          </a:xfrm>
        </p:grpSpPr>
        <p:pic>
          <p:nvPicPr>
            <p:cNvPr id="7" name="Picture 6" descr="Nuclear Engineeri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69741" y="260647"/>
              <a:ext cx="1147374" cy="1157365"/>
            </a:xfrm>
            <a:prstGeom prst="rect">
              <a:avLst/>
            </a:prstGeom>
            <a:noFill/>
          </p:spPr>
        </p:pic>
        <p:sp>
          <p:nvSpPr>
            <p:cNvPr id="33" name="Rectangle 32"/>
            <p:cNvSpPr/>
            <p:nvPr/>
          </p:nvSpPr>
          <p:spPr>
            <a:xfrm>
              <a:off x="4139952" y="272807"/>
              <a:ext cx="1339020" cy="11225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 smtClean="0">
                  <a:latin typeface="TUOS Stephenson" panose="02070503080000020004" pitchFamily="18" charset="0"/>
                </a:rPr>
                <a:t>Faculty </a:t>
              </a:r>
            </a:p>
            <a:p>
              <a:r>
                <a:rPr lang="en-GB" sz="1600" dirty="0" smtClean="0">
                  <a:latin typeface="TUOS Stephenson" panose="02070503080000020004" pitchFamily="18" charset="0"/>
                </a:rPr>
                <a:t>Of </a:t>
              </a:r>
            </a:p>
            <a:p>
              <a:r>
                <a:rPr lang="en-GB" sz="1600" dirty="0" smtClean="0">
                  <a:latin typeface="TUOS Stephenson" panose="02070503080000020004" pitchFamily="18" charset="0"/>
                </a:rPr>
                <a:t>Science</a:t>
              </a:r>
              <a:endParaRPr lang="en-GB" sz="1600" dirty="0">
                <a:latin typeface="TUOS Stephenson" panose="02070503080000020004" pitchFamily="18" charset="0"/>
              </a:endParaRPr>
            </a:p>
          </p:txBody>
        </p:sp>
        <p:pic>
          <p:nvPicPr>
            <p:cNvPr id="4" name="Picture 2" descr="Microscope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/>
            <a:stretch/>
          </p:blipFill>
          <p:spPr bwMode="auto">
            <a:xfrm>
              <a:off x="5478972" y="260649"/>
              <a:ext cx="1190769" cy="113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Image: polymer research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821" y="260648"/>
              <a:ext cx="1157365" cy="115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6552728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sym typeface="Arial"/>
              </a:rPr>
              <a:t>Fa</a:t>
            </a:r>
            <a:r>
              <a:rPr lang="en-US" sz="4400" b="0" i="0" u="none" strike="noStrike" cap="none" baseline="0" dirty="0" smtClean="0">
                <a:sym typeface="Arial"/>
              </a:rPr>
              <a:t>culty Academic Departments</a:t>
            </a:r>
            <a:endParaRPr lang="en-US" sz="4400" b="0" i="0" u="none" strike="noStrike" cap="none" baseline="0" dirty="0">
              <a:sym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11560" y="1412776"/>
            <a:ext cx="8229600" cy="4968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ym typeface="Arial"/>
              </a:rPr>
              <a:t>Clinical Dentistry</a:t>
            </a:r>
            <a:endParaRPr lang="en-US" sz="2800" b="0" i="0" u="none" strike="noStrike" cap="none" baseline="0" dirty="0">
              <a:sym typeface="Arial"/>
            </a:endParaRP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ym typeface="Arial"/>
              </a:rPr>
              <a:t>Human Communication Sciences</a:t>
            </a: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ym typeface="Arial"/>
              </a:rPr>
              <a:t>Health and Related </a:t>
            </a:r>
            <a:r>
              <a:rPr lang="en-US" sz="2800" b="0" i="0" u="none" strike="noStrike" cap="none" baseline="0" dirty="0" smtClean="0">
                <a:sym typeface="Arial"/>
              </a:rPr>
              <a:t>Research</a:t>
            </a:r>
            <a:endParaRPr lang="en-US" sz="2800" b="0" i="0" u="none" strike="noStrike" cap="none" baseline="0" dirty="0">
              <a:sym typeface="Arial"/>
            </a:endParaRP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ym typeface="Arial"/>
              </a:rPr>
              <a:t>Nursing &amp; Midwifery</a:t>
            </a:r>
            <a:endParaRPr lang="en-US" sz="2800" b="0" i="0" u="none" strike="noStrike" cap="none" baseline="0" dirty="0">
              <a:sym typeface="Arial"/>
            </a:endParaRPr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ym typeface="Arial"/>
              </a:rPr>
              <a:t>Medicine</a:t>
            </a:r>
          </a:p>
          <a:p>
            <a:pPr lvl="1" indent="-34290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ym typeface="Arial"/>
              </a:rPr>
              <a:t>Cardiovascular Science</a:t>
            </a:r>
          </a:p>
          <a:p>
            <a:pPr lvl="1" indent="-34290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ym typeface="Arial"/>
              </a:rPr>
              <a:t>Oncology</a:t>
            </a:r>
            <a:r>
              <a:rPr lang="en-US" sz="2400" b="0" i="0" u="none" strike="noStrike" cap="none" dirty="0" smtClean="0">
                <a:sym typeface="Arial"/>
              </a:rPr>
              <a:t> </a:t>
            </a:r>
          </a:p>
          <a:p>
            <a:pPr lvl="1" indent="-34290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ym typeface="Arial"/>
              </a:rPr>
              <a:t>Human Metabolism</a:t>
            </a:r>
          </a:p>
          <a:p>
            <a:pPr lvl="1" indent="-34290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ym typeface="Arial"/>
              </a:rPr>
              <a:t>Neuroscience</a:t>
            </a:r>
            <a:endParaRPr lang="en-US" sz="2400" b="0" i="0" u="none" strike="noStrike" cap="none" dirty="0" smtClean="0">
              <a:sym typeface="Arial"/>
            </a:endParaRPr>
          </a:p>
          <a:p>
            <a:pPr lvl="1" indent="-34290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ym typeface="Arial"/>
              </a:rPr>
              <a:t>Infection </a:t>
            </a:r>
            <a:r>
              <a:rPr lang="en-US" sz="2400" b="0" i="0" u="none" strike="noStrike" cap="none" baseline="0" dirty="0">
                <a:sym typeface="Arial"/>
              </a:rPr>
              <a:t>&amp; </a:t>
            </a:r>
            <a:r>
              <a:rPr lang="en-US" sz="2400" b="0" i="0" u="none" strike="noStrike" cap="none" baseline="0" dirty="0" smtClean="0">
                <a:sym typeface="Arial"/>
              </a:rPr>
              <a:t>Immunity</a:t>
            </a:r>
            <a:endParaRPr lang="en-US" sz="2400" b="0" i="0" u="none" strike="noStrike" cap="none" baseline="0" dirty="0">
              <a:sym typeface="Arial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18/02/2013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The University of Sheffield</a:t>
            </a:r>
          </a:p>
        </p:txBody>
      </p:sp>
      <p:pic>
        <p:nvPicPr>
          <p:cNvPr id="6" name="Picture 5" descr="new wing.jpg"/>
          <p:cNvPicPr>
            <a:picLocks noChangeAspect="1"/>
          </p:cNvPicPr>
          <p:nvPr/>
        </p:nvPicPr>
        <p:blipFill>
          <a:blip r:embed="rId3" cstate="print"/>
          <a:srcRect t="9628"/>
          <a:stretch>
            <a:fillRect/>
          </a:stretch>
        </p:blipFill>
        <p:spPr bwMode="auto">
          <a:xfrm>
            <a:off x="5652120" y="476672"/>
            <a:ext cx="1051016" cy="148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97152"/>
            <a:ext cx="1528699" cy="121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852936"/>
            <a:ext cx="962514" cy="152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b="18591"/>
          <a:stretch/>
        </p:blipFill>
        <p:spPr>
          <a:xfrm>
            <a:off x="4644008" y="3284984"/>
            <a:ext cx="1369215" cy="93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44824"/>
            <a:ext cx="1235841" cy="92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403648" y="5733256"/>
            <a:ext cx="2016224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971600" y="1484784"/>
            <a:ext cx="288032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331640" y="5229200"/>
            <a:ext cx="2808312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24650" y="180535"/>
            <a:ext cx="2419350" cy="72866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79102" y="4768948"/>
            <a:ext cx="22648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Providing 40 Postgraduate taught programmes</a:t>
            </a:r>
            <a:endParaRPr lang="en-GB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49467" y="2061625"/>
            <a:ext cx="5423197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uiExpand="1" build="p"/>
      <p:bldP spid="11" grpId="0" animBg="1"/>
      <p:bldP spid="12" grpId="0" animBg="1"/>
      <p:bldP spid="13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training in the </a:t>
            </a:r>
            <a:r>
              <a:rPr lang="en-GB" dirty="0"/>
              <a:t>U</a:t>
            </a:r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636912"/>
            <a:ext cx="4038600" cy="4525963"/>
          </a:xfrm>
        </p:spPr>
        <p:txBody>
          <a:bodyPr/>
          <a:lstStyle/>
          <a:p>
            <a:r>
              <a:rPr lang="en-GB" dirty="0" smtClean="0"/>
              <a:t>National Health Service</a:t>
            </a:r>
          </a:p>
          <a:p>
            <a:pPr lvl="1"/>
            <a:r>
              <a:rPr lang="en-GB" dirty="0" smtClean="0"/>
              <a:t>Provides clinical care</a:t>
            </a:r>
          </a:p>
          <a:p>
            <a:pPr lvl="1"/>
            <a:r>
              <a:rPr lang="en-GB" dirty="0" smtClean="0"/>
              <a:t>Clinical training</a:t>
            </a:r>
          </a:p>
          <a:p>
            <a:pPr lvl="2"/>
            <a:r>
              <a:rPr lang="en-GB" dirty="0" smtClean="0"/>
              <a:t>for qualified staff</a:t>
            </a:r>
          </a:p>
          <a:p>
            <a:pPr lvl="2"/>
            <a:r>
              <a:rPr lang="en-GB" dirty="0"/>
              <a:t>g</a:t>
            </a:r>
            <a:r>
              <a:rPr lang="en-GB" dirty="0" smtClean="0"/>
              <a:t>uided </a:t>
            </a:r>
            <a:r>
              <a:rPr lang="en-GB" dirty="0" smtClean="0"/>
              <a:t>experience on </a:t>
            </a:r>
            <a:r>
              <a:rPr lang="en-GB" dirty="0" smtClean="0"/>
              <a:t>the clinic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9421"/>
            <a:ext cx="4038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Universities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Provide academic training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ncluding research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Basic clinical training up to first degree level</a:t>
            </a:r>
          </a:p>
          <a:p>
            <a:pPr lvl="2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includes supervised patient treatment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Postgraduate clinical qualifications</a:t>
            </a:r>
          </a:p>
          <a:p>
            <a:pPr lvl="2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nly a few examples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Sheffield Teaching Hospitals. NHS Foundation Trust. Excellence as standar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517323"/>
            <a:ext cx="4408135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1516479"/>
            <a:ext cx="2871821" cy="8649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Left-Right Arrow 7"/>
          <p:cNvSpPr/>
          <p:nvPr/>
        </p:nvSpPr>
        <p:spPr>
          <a:xfrm>
            <a:off x="4520589" y="1854153"/>
            <a:ext cx="612068" cy="32403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Dental\Downloads\13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34909"/>
            <a:ext cx="2771800" cy="18460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MSc in Clinical Neurology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/>
              <a:t>1 year full time - Two routes of study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Science route and Clinical route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Both study core taught modules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Science route students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choose a clinically oriented research project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Clinical route students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placed with a clinical team to gain extended knowledge in their chosen specialist field.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Clinical route students need a medical degree and must be eligible for GMC registration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Students do not need to have registered with the GMC before starting the course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English language requirements - overall </a:t>
            </a:r>
            <a:r>
              <a:rPr lang="en-GB" sz="2400" dirty="0" err="1" smtClean="0"/>
              <a:t>IELTS</a:t>
            </a:r>
            <a:r>
              <a:rPr lang="en-GB" sz="2400" dirty="0" smtClean="0"/>
              <a:t> 7.0</a:t>
            </a:r>
          </a:p>
          <a:p>
            <a:endParaRPr lang="en-GB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815</Words>
  <Application>Microsoft Office PowerPoint</Application>
  <PresentationFormat>On-screen Show (4:3)</PresentationFormat>
  <Paragraphs>156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Postgraduate clinical training opportunities at the University of Sheffield</vt:lpstr>
      <vt:lpstr>Content</vt:lpstr>
      <vt:lpstr>Where is Sheffield?</vt:lpstr>
      <vt:lpstr>The University of Sheffield </vt:lpstr>
      <vt:lpstr>Study at Sheffield</vt:lpstr>
      <vt:lpstr>PowerPoint Presentation</vt:lpstr>
      <vt:lpstr>Faculty Academic Departments</vt:lpstr>
      <vt:lpstr>Clinical training in the UK</vt:lpstr>
      <vt:lpstr>MSc in Clinical Neurology</vt:lpstr>
      <vt:lpstr>MSc in Clinical Neurology cntd.</vt:lpstr>
      <vt:lpstr>Other Clinical Training Opportunities</vt:lpstr>
      <vt:lpstr>Doctorate in Specialist Dermatology  MD + Dermatology Residency Program</vt:lpstr>
      <vt:lpstr>Dermatology Residency Programme</vt:lpstr>
      <vt:lpstr>Outline of Clinical Experience</vt:lpstr>
      <vt:lpstr>Example rotations </vt:lpstr>
      <vt:lpstr>Entry to the Residency Programme</vt:lpstr>
      <vt:lpstr>Future </vt:lpstr>
      <vt:lpstr> To  Discover  and  Understand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Dental</dc:creator>
  <cp:lastModifiedBy>Dental</cp:lastModifiedBy>
  <cp:revision>54</cp:revision>
  <dcterms:created xsi:type="dcterms:W3CDTF">2014-05-31T12:20:28Z</dcterms:created>
  <dcterms:modified xsi:type="dcterms:W3CDTF">2014-06-03T10:01:41Z</dcterms:modified>
</cp:coreProperties>
</file>